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6" r:id="rId2"/>
    <p:sldId id="256" r:id="rId3"/>
    <p:sldId id="304" r:id="rId4"/>
    <p:sldId id="272" r:id="rId5"/>
    <p:sldId id="297" r:id="rId6"/>
    <p:sldId id="301" r:id="rId7"/>
    <p:sldId id="302" r:id="rId8"/>
    <p:sldId id="290" r:id="rId9"/>
    <p:sldId id="303" r:id="rId10"/>
    <p:sldId id="262" r:id="rId11"/>
    <p:sldId id="293" r:id="rId12"/>
    <p:sldId id="300" r:id="rId13"/>
    <p:sldId id="281" r:id="rId14"/>
    <p:sldId id="286" r:id="rId15"/>
    <p:sldId id="294" r:id="rId16"/>
    <p:sldId id="295" r:id="rId17"/>
    <p:sldId id="298" r:id="rId18"/>
    <p:sldId id="296" r:id="rId19"/>
    <p:sldId id="265" r:id="rId20"/>
    <p:sldId id="287"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varScale="1">
        <p:scale>
          <a:sx n="91" d="100"/>
          <a:sy n="91" d="100"/>
        </p:scale>
        <p:origin x="192" y="10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F46392-ECF4-F546-B589-6BC8A41BE162}" type="datetimeFigureOut">
              <a:rPr lang="es-ES_tradnl" smtClean="0"/>
              <a:t>29/1/18</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los estilos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97C43A-750C-A54E-9DA4-AAA087CCD67A}" type="slidenum">
              <a:rPr lang="es-ES_tradnl" smtClean="0"/>
              <a:t>‹Nr.›</a:t>
            </a:fld>
            <a:endParaRPr lang="es-ES_tradnl"/>
          </a:p>
        </p:txBody>
      </p:sp>
    </p:spTree>
    <p:extLst>
      <p:ext uri="{BB962C8B-B14F-4D97-AF65-F5344CB8AC3E}">
        <p14:creationId xmlns:p14="http://schemas.microsoft.com/office/powerpoint/2010/main" val="164737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p:cNvSpPr>
            <a:spLocks noGrp="1"/>
          </p:cNvSpPr>
          <p:nvPr>
            <p:ph type="dt" sz="half" idx="10"/>
          </p:nvPr>
        </p:nvSpPr>
        <p:spPr/>
        <p:txBody>
          <a:bodyPr/>
          <a:lstStyle/>
          <a:p>
            <a:fld id="{1D075767-8F10-4061-8D38-78059A9A97E4}" type="datetimeFigureOut">
              <a:rPr lang="es-ES" smtClean="0"/>
              <a:t>29/1/18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41BAC9B-51B3-4C13-908A-B2BFE0C97196}" type="slidenum">
              <a:rPr lang="es-ES" smtClean="0"/>
              <a:t>‹Nr.›</a:t>
            </a:fld>
            <a:endParaRPr lang="es-ES"/>
          </a:p>
        </p:txBody>
      </p:sp>
    </p:spTree>
    <p:extLst>
      <p:ext uri="{BB962C8B-B14F-4D97-AF65-F5344CB8AC3E}">
        <p14:creationId xmlns:p14="http://schemas.microsoft.com/office/powerpoint/2010/main" val="3866882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D075767-8F10-4061-8D38-78059A9A97E4}" type="datetimeFigureOut">
              <a:rPr lang="es-ES" smtClean="0"/>
              <a:t>29/1/18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41BAC9B-51B3-4C13-908A-B2BFE0C97196}" type="slidenum">
              <a:rPr lang="es-ES" smtClean="0"/>
              <a:t>‹Nr.›</a:t>
            </a:fld>
            <a:endParaRPr lang="es-ES"/>
          </a:p>
        </p:txBody>
      </p:sp>
    </p:spTree>
    <p:extLst>
      <p:ext uri="{BB962C8B-B14F-4D97-AF65-F5344CB8AC3E}">
        <p14:creationId xmlns:p14="http://schemas.microsoft.com/office/powerpoint/2010/main" val="890745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D075767-8F10-4061-8D38-78059A9A97E4}" type="datetimeFigureOut">
              <a:rPr lang="es-ES" smtClean="0"/>
              <a:t>29/1/18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41BAC9B-51B3-4C13-908A-B2BFE0C97196}" type="slidenum">
              <a:rPr lang="es-ES" smtClean="0"/>
              <a:t>‹Nr.›</a:t>
            </a:fld>
            <a:endParaRPr lang="es-ES"/>
          </a:p>
        </p:txBody>
      </p:sp>
    </p:spTree>
    <p:extLst>
      <p:ext uri="{BB962C8B-B14F-4D97-AF65-F5344CB8AC3E}">
        <p14:creationId xmlns:p14="http://schemas.microsoft.com/office/powerpoint/2010/main" val="1763053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1D075767-8F10-4061-8D38-78059A9A97E4}" type="datetimeFigureOut">
              <a:rPr lang="es-ES" smtClean="0"/>
              <a:t>29/1/18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41BAC9B-51B3-4C13-908A-B2BFE0C97196}" type="slidenum">
              <a:rPr lang="es-ES" smtClean="0"/>
              <a:t>‹Nr.›</a:t>
            </a:fld>
            <a:endParaRPr lang="es-ES"/>
          </a:p>
        </p:txBody>
      </p:sp>
    </p:spTree>
    <p:extLst>
      <p:ext uri="{BB962C8B-B14F-4D97-AF65-F5344CB8AC3E}">
        <p14:creationId xmlns:p14="http://schemas.microsoft.com/office/powerpoint/2010/main" val="26212641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1D075767-8F10-4061-8D38-78059A9A97E4}" type="datetimeFigureOut">
              <a:rPr lang="es-ES" smtClean="0"/>
              <a:t>29/1/18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41BAC9B-51B3-4C13-908A-B2BFE0C97196}" type="slidenum">
              <a:rPr lang="es-ES" smtClean="0"/>
              <a:t>‹Nr.›</a:t>
            </a:fld>
            <a:endParaRPr lang="es-ES"/>
          </a:p>
        </p:txBody>
      </p:sp>
    </p:spTree>
    <p:extLst>
      <p:ext uri="{BB962C8B-B14F-4D97-AF65-F5344CB8AC3E}">
        <p14:creationId xmlns:p14="http://schemas.microsoft.com/office/powerpoint/2010/main" val="522813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1D075767-8F10-4061-8D38-78059A9A97E4}" type="datetimeFigureOut">
              <a:rPr lang="es-ES" smtClean="0"/>
              <a:t>29/1/18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41BAC9B-51B3-4C13-908A-B2BFE0C97196}" type="slidenum">
              <a:rPr lang="es-ES" smtClean="0"/>
              <a:t>‹Nr.›</a:t>
            </a:fld>
            <a:endParaRPr lang="es-ES"/>
          </a:p>
        </p:txBody>
      </p:sp>
    </p:spTree>
    <p:extLst>
      <p:ext uri="{BB962C8B-B14F-4D97-AF65-F5344CB8AC3E}">
        <p14:creationId xmlns:p14="http://schemas.microsoft.com/office/powerpoint/2010/main" val="2439437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1D075767-8F10-4061-8D38-78059A9A97E4}" type="datetimeFigureOut">
              <a:rPr lang="es-ES" smtClean="0"/>
              <a:t>29/1/18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F41BAC9B-51B3-4C13-908A-B2BFE0C97196}" type="slidenum">
              <a:rPr lang="es-ES" smtClean="0"/>
              <a:t>‹Nr.›</a:t>
            </a:fld>
            <a:endParaRPr lang="es-ES"/>
          </a:p>
        </p:txBody>
      </p:sp>
    </p:spTree>
    <p:extLst>
      <p:ext uri="{BB962C8B-B14F-4D97-AF65-F5344CB8AC3E}">
        <p14:creationId xmlns:p14="http://schemas.microsoft.com/office/powerpoint/2010/main" val="1842234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1D075767-8F10-4061-8D38-78059A9A97E4}" type="datetimeFigureOut">
              <a:rPr lang="es-ES" smtClean="0"/>
              <a:t>29/1/18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41BAC9B-51B3-4C13-908A-B2BFE0C97196}" type="slidenum">
              <a:rPr lang="es-ES" smtClean="0"/>
              <a:t>‹Nr.›</a:t>
            </a:fld>
            <a:endParaRPr lang="es-ES"/>
          </a:p>
        </p:txBody>
      </p:sp>
    </p:spTree>
    <p:extLst>
      <p:ext uri="{BB962C8B-B14F-4D97-AF65-F5344CB8AC3E}">
        <p14:creationId xmlns:p14="http://schemas.microsoft.com/office/powerpoint/2010/main" val="2311124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D075767-8F10-4061-8D38-78059A9A97E4}" type="datetimeFigureOut">
              <a:rPr lang="es-ES" smtClean="0"/>
              <a:t>29/1/18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41BAC9B-51B3-4C13-908A-B2BFE0C97196}" type="slidenum">
              <a:rPr lang="es-ES" smtClean="0"/>
              <a:t>‹Nr.›</a:t>
            </a:fld>
            <a:endParaRPr lang="es-ES"/>
          </a:p>
        </p:txBody>
      </p:sp>
    </p:spTree>
    <p:extLst>
      <p:ext uri="{BB962C8B-B14F-4D97-AF65-F5344CB8AC3E}">
        <p14:creationId xmlns:p14="http://schemas.microsoft.com/office/powerpoint/2010/main" val="1171019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D075767-8F10-4061-8D38-78059A9A97E4}" type="datetimeFigureOut">
              <a:rPr lang="es-ES" smtClean="0"/>
              <a:t>29/1/18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41BAC9B-51B3-4C13-908A-B2BFE0C97196}" type="slidenum">
              <a:rPr lang="es-ES" smtClean="0"/>
              <a:t>‹Nr.›</a:t>
            </a:fld>
            <a:endParaRPr lang="es-ES"/>
          </a:p>
        </p:txBody>
      </p:sp>
    </p:spTree>
    <p:extLst>
      <p:ext uri="{BB962C8B-B14F-4D97-AF65-F5344CB8AC3E}">
        <p14:creationId xmlns:p14="http://schemas.microsoft.com/office/powerpoint/2010/main" val="413608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D075767-8F10-4061-8D38-78059A9A97E4}" type="datetimeFigureOut">
              <a:rPr lang="es-ES" smtClean="0"/>
              <a:t>29/1/18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41BAC9B-51B3-4C13-908A-B2BFE0C97196}" type="slidenum">
              <a:rPr lang="es-ES" smtClean="0"/>
              <a:t>‹Nr.›</a:t>
            </a:fld>
            <a:endParaRPr lang="es-ES"/>
          </a:p>
        </p:txBody>
      </p:sp>
    </p:spTree>
    <p:extLst>
      <p:ext uri="{BB962C8B-B14F-4D97-AF65-F5344CB8AC3E}">
        <p14:creationId xmlns:p14="http://schemas.microsoft.com/office/powerpoint/2010/main" val="83142293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075767-8F10-4061-8D38-78059A9A97E4}" type="datetimeFigureOut">
              <a:rPr lang="es-ES" smtClean="0"/>
              <a:t>29/1/18</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BAC9B-51B3-4C13-908A-B2BFE0C97196}" type="slidenum">
              <a:rPr lang="es-ES" smtClean="0"/>
              <a:t>‹Nr.›</a:t>
            </a:fld>
            <a:endParaRPr lang="es-ES"/>
          </a:p>
        </p:txBody>
      </p:sp>
    </p:spTree>
    <p:extLst>
      <p:ext uri="{BB962C8B-B14F-4D97-AF65-F5344CB8AC3E}">
        <p14:creationId xmlns:p14="http://schemas.microsoft.com/office/powerpoint/2010/main" val="2297422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4" Type="http://schemas.openxmlformats.org/officeDocument/2006/relationships/image" Target="../media/image3.tiff"/><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8111" b="8591"/>
          <a:stretch/>
        </p:blipFill>
        <p:spPr>
          <a:xfrm>
            <a:off x="0" y="-16329"/>
            <a:ext cx="12206005" cy="6874329"/>
          </a:xfrm>
          <a:prstGeom prst="rect">
            <a:avLst/>
          </a:prstGeom>
        </p:spPr>
      </p:pic>
      <p:sp>
        <p:nvSpPr>
          <p:cNvPr id="3" name="Rectángulo 2"/>
          <p:cNvSpPr/>
          <p:nvPr/>
        </p:nvSpPr>
        <p:spPr>
          <a:xfrm>
            <a:off x="0" y="-16329"/>
            <a:ext cx="12206005" cy="6882714"/>
          </a:xfrm>
          <a:prstGeom prst="rect">
            <a:avLst/>
          </a:prstGeom>
          <a:solidFill>
            <a:srgbClr val="000000">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p:cNvSpPr txBox="1"/>
          <p:nvPr/>
        </p:nvSpPr>
        <p:spPr>
          <a:xfrm>
            <a:off x="0" y="2235895"/>
            <a:ext cx="12192000" cy="2215991"/>
          </a:xfrm>
          <a:prstGeom prst="rect">
            <a:avLst/>
          </a:prstGeom>
          <a:noFill/>
        </p:spPr>
        <p:txBody>
          <a:bodyPr wrap="square" rtlCol="0">
            <a:spAutoFit/>
          </a:bodyPr>
          <a:lstStyle/>
          <a:p>
            <a:pPr algn="ctr"/>
            <a:r>
              <a:rPr lang="es-ES" sz="5400" b="1" dirty="0" smtClean="0">
                <a:solidFill>
                  <a:schemeClr val="bg1"/>
                </a:solidFill>
                <a:latin typeface="Century Gothic" panose="020B0502020202020204" pitchFamily="34" charset="0"/>
              </a:rPr>
              <a:t>LA ESCUELA CATÓLICA QUE QUEREMOS</a:t>
            </a:r>
          </a:p>
          <a:p>
            <a:pPr algn="ctr"/>
            <a:r>
              <a:rPr lang="es-ES" sz="3000" b="1" dirty="0" smtClean="0">
                <a:solidFill>
                  <a:schemeClr val="bg1"/>
                </a:solidFill>
                <a:latin typeface="Century Gothic" panose="020B0502020202020204" pitchFamily="34" charset="0"/>
              </a:rPr>
              <a:t>LINEAMIENTOS GENERALES</a:t>
            </a:r>
            <a:endParaRPr lang="es-ES" sz="3000" b="1" dirty="0">
              <a:solidFill>
                <a:schemeClr val="bg1"/>
              </a:solidFill>
              <a:latin typeface="Century Gothic" panose="020B0502020202020204" pitchFamily="34" charset="0"/>
            </a:endParaRPr>
          </a:p>
        </p:txBody>
      </p:sp>
      <p:pic>
        <p:nvPicPr>
          <p:cNvPr id="5" name="Imagen 4"/>
          <p:cNvPicPr>
            <a:picLocks noChangeAspect="1"/>
          </p:cNvPicPr>
          <p:nvPr/>
        </p:nvPicPr>
        <p:blipFill>
          <a:blip r:embed="rId3"/>
          <a:stretch>
            <a:fillRect/>
          </a:stretch>
        </p:blipFill>
        <p:spPr>
          <a:xfrm>
            <a:off x="225434" y="5604809"/>
            <a:ext cx="2006640" cy="1099301"/>
          </a:xfrm>
          <a:prstGeom prst="rect">
            <a:avLst/>
          </a:prstGeom>
        </p:spPr>
      </p:pic>
      <p:pic>
        <p:nvPicPr>
          <p:cNvPr id="6" name="Imagen 5"/>
          <p:cNvPicPr>
            <a:picLocks noChangeAspect="1"/>
          </p:cNvPicPr>
          <p:nvPr/>
        </p:nvPicPr>
        <p:blipFill>
          <a:blip r:embed="rId4"/>
          <a:stretch>
            <a:fillRect/>
          </a:stretch>
        </p:blipFill>
        <p:spPr>
          <a:xfrm>
            <a:off x="9481626" y="5722491"/>
            <a:ext cx="2512548" cy="863936"/>
          </a:xfrm>
          <a:prstGeom prst="rect">
            <a:avLst/>
          </a:prstGeom>
        </p:spPr>
      </p:pic>
    </p:spTree>
    <p:extLst>
      <p:ext uri="{BB962C8B-B14F-4D97-AF65-F5344CB8AC3E}">
        <p14:creationId xmlns:p14="http://schemas.microsoft.com/office/powerpoint/2010/main" val="896600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ripost.s3.eu-central-1.amazonaws.com/thumbs/2015-09-21/fb42370e3e2fe5b0fd8a6f0193251ab2/620x0.jpg"/>
          <p:cNvPicPr>
            <a:picLocks noChangeAspect="1" noChangeArrowheads="1"/>
          </p:cNvPicPr>
          <p:nvPr/>
        </p:nvPicPr>
        <p:blipFill rotWithShape="1">
          <a:blip r:embed="rId2">
            <a:extLst>
              <a:ext uri="{28A0092B-C50C-407E-A947-70E740481C1C}">
                <a14:useLocalDpi xmlns:a14="http://schemas.microsoft.com/office/drawing/2010/main" val="0"/>
              </a:ext>
            </a:extLst>
          </a:blip>
          <a:srcRect t="37833" b="24851"/>
          <a:stretch/>
        </p:blipFill>
        <p:spPr bwMode="auto">
          <a:xfrm>
            <a:off x="-35500" y="0"/>
            <a:ext cx="12227499" cy="6844146"/>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21810" y="-24714"/>
            <a:ext cx="12192000" cy="6882714"/>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p:cNvSpPr txBox="1"/>
          <p:nvPr/>
        </p:nvSpPr>
        <p:spPr>
          <a:xfrm>
            <a:off x="406751" y="262759"/>
            <a:ext cx="11378498" cy="1446550"/>
          </a:xfrm>
          <a:prstGeom prst="rect">
            <a:avLst/>
          </a:prstGeom>
          <a:noFill/>
        </p:spPr>
        <p:txBody>
          <a:bodyPr wrap="square" rtlCol="0">
            <a:spAutoFit/>
          </a:bodyPr>
          <a:lstStyle/>
          <a:p>
            <a:pPr algn="just"/>
            <a:r>
              <a:rPr lang="es-ES_tradnl" sz="4400" b="1" dirty="0" smtClean="0">
                <a:solidFill>
                  <a:schemeClr val="bg1"/>
                </a:solidFill>
                <a:latin typeface="Candara" charset="0"/>
                <a:ea typeface="Candara" charset="0"/>
                <a:cs typeface="Candara" charset="0"/>
              </a:rPr>
              <a:t>9. FACILITADORA DE EXPERIENCIAS DE FE Y COMPROMISO</a:t>
            </a:r>
            <a:endParaRPr lang="es-ES_tradnl" sz="4400" b="1" dirty="0">
              <a:solidFill>
                <a:schemeClr val="bg1"/>
              </a:solidFill>
              <a:latin typeface="Candara" charset="0"/>
              <a:ea typeface="Candara" charset="0"/>
              <a:cs typeface="Candara" charset="0"/>
            </a:endParaRPr>
          </a:p>
        </p:txBody>
      </p:sp>
      <p:sp>
        <p:nvSpPr>
          <p:cNvPr id="8" name="CuadroTexto 7"/>
          <p:cNvSpPr txBox="1"/>
          <p:nvPr/>
        </p:nvSpPr>
        <p:spPr>
          <a:xfrm>
            <a:off x="406751" y="5618894"/>
            <a:ext cx="11378499" cy="954107"/>
          </a:xfrm>
          <a:prstGeom prst="rect">
            <a:avLst/>
          </a:prstGeom>
          <a:noFill/>
        </p:spPr>
        <p:txBody>
          <a:bodyPr wrap="square" rtlCol="0">
            <a:spAutoFit/>
          </a:bodyPr>
          <a:lstStyle/>
          <a:p>
            <a:pPr algn="just"/>
            <a:r>
              <a:rPr lang="es-CO" sz="2800" dirty="0" smtClean="0">
                <a:solidFill>
                  <a:schemeClr val="bg1"/>
                </a:solidFill>
                <a:latin typeface="Candara" charset="0"/>
                <a:ea typeface="Candara" charset="0"/>
                <a:cs typeface="Candara" charset="0"/>
              </a:rPr>
              <a:t>Integra </a:t>
            </a:r>
            <a:r>
              <a:rPr lang="es-CO" sz="2800" dirty="0">
                <a:solidFill>
                  <a:schemeClr val="bg1"/>
                </a:solidFill>
                <a:latin typeface="Candara" charset="0"/>
                <a:ea typeface="Candara" charset="0"/>
                <a:cs typeface="Candara" charset="0"/>
              </a:rPr>
              <a:t>una educación vivencial de la fe y de compromiso social como itinerario personal y comunitario</a:t>
            </a:r>
            <a:r>
              <a:rPr lang="es-CO" sz="2800" dirty="0" smtClean="0">
                <a:solidFill>
                  <a:schemeClr val="bg1"/>
                </a:solidFill>
                <a:latin typeface="Candara" charset="0"/>
                <a:ea typeface="Candara" charset="0"/>
                <a:cs typeface="Candara" charset="0"/>
              </a:rPr>
              <a:t>.</a:t>
            </a:r>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35231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trips(down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linds(horizont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15625"/>
          <a:stretch/>
        </p:blipFill>
        <p:spPr>
          <a:xfrm>
            <a:off x="0" y="0"/>
            <a:ext cx="12192000" cy="6858000"/>
          </a:xfrm>
          <a:prstGeom prst="rect">
            <a:avLst/>
          </a:prstGeom>
        </p:spPr>
      </p:pic>
      <p:sp>
        <p:nvSpPr>
          <p:cNvPr id="3" name="Rectángulo 2"/>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406751" y="262759"/>
            <a:ext cx="11378498" cy="769441"/>
          </a:xfrm>
          <a:prstGeom prst="rect">
            <a:avLst/>
          </a:prstGeom>
          <a:noFill/>
        </p:spPr>
        <p:txBody>
          <a:bodyPr wrap="square" rtlCol="0">
            <a:spAutoFit/>
          </a:bodyPr>
          <a:lstStyle/>
          <a:p>
            <a:pPr algn="just"/>
            <a:r>
              <a:rPr lang="es-ES_tradnl" sz="4400" b="1" dirty="0" smtClean="0">
                <a:solidFill>
                  <a:schemeClr val="bg1"/>
                </a:solidFill>
                <a:latin typeface="Candara" charset="0"/>
                <a:ea typeface="Candara" charset="0"/>
                <a:cs typeface="Candara" charset="0"/>
              </a:rPr>
              <a:t>10. ESTIMULACIÓN TEMPRANA</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406751" y="5473005"/>
            <a:ext cx="11378499" cy="1384995"/>
          </a:xfrm>
          <a:prstGeom prst="rect">
            <a:avLst/>
          </a:prstGeom>
          <a:noFill/>
        </p:spPr>
        <p:txBody>
          <a:bodyPr wrap="square" rtlCol="0">
            <a:spAutoFit/>
          </a:bodyPr>
          <a:lstStyle/>
          <a:p>
            <a:pPr algn="just"/>
            <a:r>
              <a:rPr lang="es-CO" sz="2800" dirty="0">
                <a:solidFill>
                  <a:schemeClr val="bg1"/>
                </a:solidFill>
                <a:latin typeface="Candara" charset="0"/>
                <a:ea typeface="Candara" charset="0"/>
                <a:cs typeface="Candara" charset="0"/>
              </a:rPr>
              <a:t>Se incorpora la estimulación temprana, cognitiva y emocional, como metodología para reforzar el desarrollo neuronal que contribuye al buen aprendizaje.</a:t>
            </a:r>
          </a:p>
        </p:txBody>
      </p:sp>
    </p:spTree>
    <p:extLst>
      <p:ext uri="{BB962C8B-B14F-4D97-AF65-F5344CB8AC3E}">
        <p14:creationId xmlns:p14="http://schemas.microsoft.com/office/powerpoint/2010/main" val="867375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15551"/>
          <a:stretch/>
        </p:blipFill>
        <p:spPr>
          <a:xfrm>
            <a:off x="0" y="0"/>
            <a:ext cx="12192000" cy="6858000"/>
          </a:xfrm>
          <a:prstGeom prst="rect">
            <a:avLst/>
          </a:prstGeom>
        </p:spPr>
      </p:pic>
      <p:sp>
        <p:nvSpPr>
          <p:cNvPr id="3" name="Rectángulo 2"/>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406751" y="262759"/>
            <a:ext cx="11378498" cy="769441"/>
          </a:xfrm>
          <a:prstGeom prst="rect">
            <a:avLst/>
          </a:prstGeom>
          <a:noFill/>
        </p:spPr>
        <p:txBody>
          <a:bodyPr wrap="square" rtlCol="0">
            <a:spAutoFit/>
          </a:bodyPr>
          <a:lstStyle/>
          <a:p>
            <a:pPr algn="just"/>
            <a:r>
              <a:rPr lang="es-ES_tradnl" sz="4400" b="1" dirty="0" smtClean="0">
                <a:solidFill>
                  <a:schemeClr val="bg1"/>
                </a:solidFill>
                <a:latin typeface="Candara" charset="0"/>
                <a:ea typeface="Candara" charset="0"/>
                <a:cs typeface="Candara" charset="0"/>
              </a:rPr>
              <a:t>11. INTEGRADA E INTERRELACIONADA </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406751" y="5473005"/>
            <a:ext cx="11378499" cy="1384995"/>
          </a:xfrm>
          <a:prstGeom prst="rect">
            <a:avLst/>
          </a:prstGeom>
          <a:noFill/>
        </p:spPr>
        <p:txBody>
          <a:bodyPr wrap="square" rtlCol="0">
            <a:spAutoFit/>
          </a:bodyPr>
          <a:lstStyle/>
          <a:p>
            <a:pPr algn="just"/>
            <a:r>
              <a:rPr lang="es-CO" sz="2800" dirty="0" smtClean="0">
                <a:solidFill>
                  <a:schemeClr val="bg1"/>
                </a:solidFill>
                <a:latin typeface="Candara" charset="0"/>
                <a:ea typeface="Candara" charset="0"/>
                <a:cs typeface="Candara" charset="0"/>
              </a:rPr>
              <a:t>La </a:t>
            </a:r>
            <a:r>
              <a:rPr lang="es-CO" sz="2800" dirty="0">
                <a:solidFill>
                  <a:schemeClr val="bg1"/>
                </a:solidFill>
                <a:latin typeface="Candara" charset="0"/>
                <a:ea typeface="Candara" charset="0"/>
                <a:cs typeface="Candara" charset="0"/>
              </a:rPr>
              <a:t>escuela integra e </a:t>
            </a:r>
            <a:r>
              <a:rPr lang="es-CO" sz="2800" dirty="0" smtClean="0">
                <a:solidFill>
                  <a:schemeClr val="bg1"/>
                </a:solidFill>
                <a:latin typeface="Candara" charset="0"/>
                <a:ea typeface="Candara" charset="0"/>
                <a:cs typeface="Candara" charset="0"/>
              </a:rPr>
              <a:t>interrelaciona </a:t>
            </a:r>
            <a:r>
              <a:rPr lang="es-CO" sz="2800" dirty="0">
                <a:solidFill>
                  <a:schemeClr val="bg1"/>
                </a:solidFill>
                <a:latin typeface="Candara" charset="0"/>
                <a:ea typeface="Candara" charset="0"/>
                <a:cs typeface="Candara" charset="0"/>
              </a:rPr>
              <a:t>en un solo proyecto educativo, las actividades culturales, deportivas y musicales que realiza a lo largo de la semana para el desarrollo integral del alumno como persona</a:t>
            </a:r>
            <a:r>
              <a:rPr lang="es-CO" sz="2800" dirty="0" smtClean="0">
                <a:solidFill>
                  <a:schemeClr val="bg1"/>
                </a:solidFill>
                <a:latin typeface="Candara" charset="0"/>
                <a:ea typeface="Candara" charset="0"/>
                <a:cs typeface="Candara" charset="0"/>
              </a:rPr>
              <a:t>.</a:t>
            </a:r>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2588907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res.cloudinary.com/db79cecgq/image/upload/c_crop,h_842,w_1492,x_0,y_28/c_fill/v1436295751/Sap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472"/>
            <a:ext cx="12192000" cy="6880472"/>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406751" y="262759"/>
            <a:ext cx="11378498" cy="769441"/>
          </a:xfrm>
          <a:prstGeom prst="rect">
            <a:avLst/>
          </a:prstGeom>
          <a:noFill/>
        </p:spPr>
        <p:txBody>
          <a:bodyPr wrap="square" rtlCol="0">
            <a:spAutoFit/>
          </a:bodyPr>
          <a:lstStyle/>
          <a:p>
            <a:pPr algn="just"/>
            <a:r>
              <a:rPr lang="es-ES_tradnl" sz="4400" b="1" dirty="0" smtClean="0">
                <a:solidFill>
                  <a:schemeClr val="bg1"/>
                </a:solidFill>
                <a:latin typeface="Candara" charset="0"/>
                <a:ea typeface="Candara" charset="0"/>
                <a:cs typeface="Candara" charset="0"/>
              </a:rPr>
              <a:t>12. SENSIBLE CON EL MEDIO AMBIENTE</a:t>
            </a:r>
            <a:endParaRPr lang="es-ES_tradnl" sz="4400" b="1" dirty="0">
              <a:solidFill>
                <a:schemeClr val="bg1"/>
              </a:solidFill>
              <a:latin typeface="Candara" charset="0"/>
              <a:ea typeface="Candara" charset="0"/>
              <a:cs typeface="Candara" charset="0"/>
            </a:endParaRPr>
          </a:p>
        </p:txBody>
      </p:sp>
      <p:sp>
        <p:nvSpPr>
          <p:cNvPr id="7" name="CuadroTexto 6"/>
          <p:cNvSpPr txBox="1"/>
          <p:nvPr/>
        </p:nvSpPr>
        <p:spPr>
          <a:xfrm>
            <a:off x="406751" y="5473005"/>
            <a:ext cx="11378499" cy="1384995"/>
          </a:xfrm>
          <a:prstGeom prst="rect">
            <a:avLst/>
          </a:prstGeom>
          <a:noFill/>
        </p:spPr>
        <p:txBody>
          <a:bodyPr wrap="square" rtlCol="0">
            <a:spAutoFit/>
          </a:bodyPr>
          <a:lstStyle/>
          <a:p>
            <a:pPr algn="just"/>
            <a:r>
              <a:rPr lang="es-CO" sz="2800" dirty="0" smtClean="0">
                <a:solidFill>
                  <a:schemeClr val="bg1"/>
                </a:solidFill>
                <a:latin typeface="Candara" charset="0"/>
                <a:ea typeface="Candara" charset="0"/>
                <a:cs typeface="Candara" charset="0"/>
              </a:rPr>
              <a:t>Un </a:t>
            </a:r>
            <a:r>
              <a:rPr lang="es-CO" sz="2800" dirty="0">
                <a:solidFill>
                  <a:schemeClr val="bg1"/>
                </a:solidFill>
                <a:latin typeface="Candara" charset="0"/>
                <a:ea typeface="Candara" charset="0"/>
                <a:cs typeface="Candara" charset="0"/>
              </a:rPr>
              <a:t>elemento importante del proyecto educativo integral que hace </a:t>
            </a:r>
            <a:r>
              <a:rPr lang="es-CO" sz="2800" dirty="0" smtClean="0">
                <a:solidFill>
                  <a:schemeClr val="bg1"/>
                </a:solidFill>
                <a:latin typeface="Candara" charset="0"/>
                <a:ea typeface="Candara" charset="0"/>
                <a:cs typeface="Candara" charset="0"/>
              </a:rPr>
              <a:t>que la  Escuela Católica </a:t>
            </a:r>
            <a:r>
              <a:rPr lang="es-CO" sz="2800" dirty="0">
                <a:solidFill>
                  <a:schemeClr val="bg1"/>
                </a:solidFill>
                <a:latin typeface="Candara" charset="0"/>
                <a:ea typeface="Candara" charset="0"/>
                <a:cs typeface="Candara" charset="0"/>
              </a:rPr>
              <a:t>sea, en sí mismo, una fuente de </a:t>
            </a:r>
            <a:r>
              <a:rPr lang="es-CO" sz="2800" dirty="0" smtClean="0">
                <a:solidFill>
                  <a:schemeClr val="bg1"/>
                </a:solidFill>
                <a:latin typeface="Candara" charset="0"/>
                <a:ea typeface="Candara" charset="0"/>
                <a:cs typeface="Candara" charset="0"/>
              </a:rPr>
              <a:t>amor y respeto </a:t>
            </a:r>
            <a:r>
              <a:rPr lang="es-CO" sz="2800" dirty="0">
                <a:solidFill>
                  <a:schemeClr val="bg1"/>
                </a:solidFill>
                <a:latin typeface="Candara" charset="0"/>
                <a:ea typeface="Candara" charset="0"/>
                <a:cs typeface="Candara" charset="0"/>
              </a:rPr>
              <a:t>y custodia de la Tierra</a:t>
            </a:r>
            <a:r>
              <a:rPr lang="es-CO" sz="2800" dirty="0" smtClean="0">
                <a:solidFill>
                  <a:schemeClr val="bg1"/>
                </a:solidFill>
                <a:latin typeface="Candara" charset="0"/>
                <a:ea typeface="Candara" charset="0"/>
                <a:cs typeface="Candara" charset="0"/>
              </a:rPr>
              <a:t>.</a:t>
            </a:r>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288841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strips(down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az616578.vo.msecnd.net/files/2016/05/24/63599658626560258586657409_teacher-loan-forgiveness.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948"/>
          <a:stretch/>
        </p:blipFill>
        <p:spPr bwMode="auto">
          <a:xfrm>
            <a:off x="-46892" y="0"/>
            <a:ext cx="1223889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46892" y="0"/>
            <a:ext cx="12238892"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406751" y="262759"/>
            <a:ext cx="11378498" cy="769441"/>
          </a:xfrm>
          <a:prstGeom prst="rect">
            <a:avLst/>
          </a:prstGeom>
          <a:noFill/>
        </p:spPr>
        <p:txBody>
          <a:bodyPr wrap="square" rtlCol="0">
            <a:spAutoFit/>
          </a:bodyPr>
          <a:lstStyle/>
          <a:p>
            <a:pPr algn="just"/>
            <a:r>
              <a:rPr lang="es-ES_tradnl" sz="4400" b="1" dirty="0" smtClean="0">
                <a:solidFill>
                  <a:schemeClr val="bg1"/>
                </a:solidFill>
                <a:latin typeface="Candara" charset="0"/>
                <a:ea typeface="Candara" charset="0"/>
                <a:cs typeface="Candara" charset="0"/>
              </a:rPr>
              <a:t>13. ESCUELA ABIERTA AL MUNDO </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406751" y="5473005"/>
            <a:ext cx="11378499" cy="954107"/>
          </a:xfrm>
          <a:prstGeom prst="rect">
            <a:avLst/>
          </a:prstGeom>
          <a:noFill/>
        </p:spPr>
        <p:txBody>
          <a:bodyPr wrap="square" rtlCol="0">
            <a:spAutoFit/>
          </a:bodyPr>
          <a:lstStyle/>
          <a:p>
            <a:pPr algn="just"/>
            <a:r>
              <a:rPr lang="es-CO" sz="2800" dirty="0" smtClean="0">
                <a:solidFill>
                  <a:schemeClr val="bg1"/>
                </a:solidFill>
                <a:latin typeface="Candara" charset="0"/>
                <a:ea typeface="Candara" charset="0"/>
                <a:cs typeface="Candara" charset="0"/>
              </a:rPr>
              <a:t>Una </a:t>
            </a:r>
            <a:r>
              <a:rPr lang="es-CO" sz="2800" dirty="0">
                <a:solidFill>
                  <a:schemeClr val="bg1"/>
                </a:solidFill>
                <a:latin typeface="Candara" charset="0"/>
                <a:ea typeface="Candara" charset="0"/>
                <a:cs typeface="Candara" charset="0"/>
              </a:rPr>
              <a:t>escuela abierta y comprometida con su entorno y el mundo global, que vive cotidianamente la dimensión local e internacional</a:t>
            </a:r>
            <a:r>
              <a:rPr lang="es-CO" sz="2800" dirty="0" smtClean="0">
                <a:solidFill>
                  <a:schemeClr val="bg1"/>
                </a:solidFill>
                <a:latin typeface="Candara" charset="0"/>
                <a:ea typeface="Candara" charset="0"/>
                <a:cs typeface="Candara" charset="0"/>
              </a:rPr>
              <a:t>.</a:t>
            </a:r>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658635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3031" b="12878"/>
          <a:stretch/>
        </p:blipFill>
        <p:spPr>
          <a:xfrm>
            <a:off x="0" y="0"/>
            <a:ext cx="12233189" cy="6858000"/>
          </a:xfrm>
          <a:prstGeom prst="rect">
            <a:avLst/>
          </a:prstGeom>
        </p:spPr>
      </p:pic>
      <p:sp>
        <p:nvSpPr>
          <p:cNvPr id="3" name="Rectángulo 2"/>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406751" y="262759"/>
            <a:ext cx="11378498" cy="769441"/>
          </a:xfrm>
          <a:prstGeom prst="rect">
            <a:avLst/>
          </a:prstGeom>
          <a:noFill/>
        </p:spPr>
        <p:txBody>
          <a:bodyPr wrap="square" rtlCol="0">
            <a:spAutoFit/>
          </a:bodyPr>
          <a:lstStyle/>
          <a:p>
            <a:pPr algn="just"/>
            <a:r>
              <a:rPr lang="es-ES_tradnl" sz="4400" b="1" dirty="0" smtClean="0">
                <a:solidFill>
                  <a:schemeClr val="bg1"/>
                </a:solidFill>
                <a:latin typeface="Candara" charset="0"/>
                <a:ea typeface="Candara" charset="0"/>
                <a:cs typeface="Candara" charset="0"/>
              </a:rPr>
              <a:t>14. EN RED CON OTROS COLEGIOS Y ESCUELAS</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406750" y="1140155"/>
            <a:ext cx="11378499" cy="1384995"/>
          </a:xfrm>
          <a:prstGeom prst="rect">
            <a:avLst/>
          </a:prstGeom>
          <a:noFill/>
        </p:spPr>
        <p:txBody>
          <a:bodyPr wrap="square" rtlCol="0">
            <a:spAutoFit/>
          </a:bodyPr>
          <a:lstStyle/>
          <a:p>
            <a:pPr algn="just"/>
            <a:r>
              <a:rPr lang="es-CO" sz="2800" dirty="0">
                <a:solidFill>
                  <a:schemeClr val="bg1"/>
                </a:solidFill>
                <a:latin typeface="Candara" charset="0"/>
                <a:ea typeface="Candara" charset="0"/>
                <a:cs typeface="Candara" charset="0"/>
              </a:rPr>
              <a:t>Las escuelas </a:t>
            </a:r>
            <a:r>
              <a:rPr lang="es-CO" sz="2800" dirty="0" smtClean="0">
                <a:solidFill>
                  <a:schemeClr val="bg1"/>
                </a:solidFill>
                <a:latin typeface="Candara" charset="0"/>
                <a:ea typeface="Candara" charset="0"/>
                <a:cs typeface="Candara" charset="0"/>
              </a:rPr>
              <a:t>católicas podrán </a:t>
            </a:r>
            <a:r>
              <a:rPr lang="es-CO" sz="2800" dirty="0">
                <a:solidFill>
                  <a:schemeClr val="bg1"/>
                </a:solidFill>
                <a:latin typeface="Candara" charset="0"/>
                <a:ea typeface="Candara" charset="0"/>
                <a:cs typeface="Candara" charset="0"/>
              </a:rPr>
              <a:t>trabajar integradamente y en red entre sí, como una sola institución, en un amplio espacio colaborativo con el resto de escuelas y Colegios de América y del mundo.</a:t>
            </a:r>
          </a:p>
        </p:txBody>
      </p:sp>
    </p:spTree>
    <p:extLst>
      <p:ext uri="{BB962C8B-B14F-4D97-AF65-F5344CB8AC3E}">
        <p14:creationId xmlns:p14="http://schemas.microsoft.com/office/powerpoint/2010/main" val="334231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
        <p:nvSpPr>
          <p:cNvPr id="3" name="Rectángulo 2"/>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406751" y="262759"/>
            <a:ext cx="11378498" cy="1446550"/>
          </a:xfrm>
          <a:prstGeom prst="rect">
            <a:avLst/>
          </a:prstGeom>
          <a:noFill/>
        </p:spPr>
        <p:txBody>
          <a:bodyPr wrap="square" rtlCol="0">
            <a:spAutoFit/>
          </a:bodyPr>
          <a:lstStyle/>
          <a:p>
            <a:pPr algn="just"/>
            <a:r>
              <a:rPr lang="es-ES_tradnl" sz="4400" b="1" dirty="0" smtClean="0">
                <a:solidFill>
                  <a:schemeClr val="bg1"/>
                </a:solidFill>
                <a:latin typeface="Candara" charset="0"/>
                <a:ea typeface="Candara" charset="0"/>
                <a:cs typeface="Candara" charset="0"/>
              </a:rPr>
              <a:t>15. CON PERSONAS CON IDENTIDAD PROPIA Y COMPROMETIDAS</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406750" y="4443103"/>
            <a:ext cx="11378499" cy="2246769"/>
          </a:xfrm>
          <a:prstGeom prst="rect">
            <a:avLst/>
          </a:prstGeom>
          <a:noFill/>
        </p:spPr>
        <p:txBody>
          <a:bodyPr wrap="square" rtlCol="0">
            <a:spAutoFit/>
          </a:bodyPr>
          <a:lstStyle/>
          <a:p>
            <a:pPr algn="just"/>
            <a:r>
              <a:rPr lang="es-CO" sz="2800" dirty="0" smtClean="0">
                <a:solidFill>
                  <a:schemeClr val="bg1"/>
                </a:solidFill>
                <a:latin typeface="Candara" charset="0"/>
                <a:ea typeface="Candara" charset="0"/>
                <a:cs typeface="Candara" charset="0"/>
              </a:rPr>
              <a:t>Todos </a:t>
            </a:r>
            <a:r>
              <a:rPr lang="es-CO" sz="2800" dirty="0">
                <a:solidFill>
                  <a:schemeClr val="bg1"/>
                </a:solidFill>
                <a:latin typeface="Candara" charset="0"/>
                <a:ea typeface="Candara" charset="0"/>
                <a:cs typeface="Candara" charset="0"/>
              </a:rPr>
              <a:t>estos cambios permiten, mediante el acompañamiento personal, formar personas con una fuerte identidad propia y un muy buen proyecto vital basado en su vocación y compromiso. Personas flexibles y abiertas al cambio, con una profunda espiritualidad y vida interior inspiradas en nuestra propia espiritualidad</a:t>
            </a:r>
            <a:r>
              <a:rPr lang="es-CO" sz="2800" dirty="0" smtClean="0">
                <a:solidFill>
                  <a:schemeClr val="bg1"/>
                </a:solidFill>
                <a:latin typeface="Candara" charset="0"/>
                <a:ea typeface="Candara" charset="0"/>
                <a:cs typeface="Candara" charset="0"/>
              </a:rPr>
              <a:t>.</a:t>
            </a:r>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3349470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www.careereducationjobs.com/wp-content/uploads/2014/07/18591660_l.jpg"/>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p:cNvSpPr txBox="1"/>
          <p:nvPr/>
        </p:nvSpPr>
        <p:spPr>
          <a:xfrm>
            <a:off x="1029729" y="2552462"/>
            <a:ext cx="10132541" cy="1200329"/>
          </a:xfrm>
          <a:prstGeom prst="rect">
            <a:avLst/>
          </a:prstGeom>
          <a:noFill/>
        </p:spPr>
        <p:txBody>
          <a:bodyPr wrap="square" rtlCol="0">
            <a:spAutoFit/>
          </a:bodyPr>
          <a:lstStyle/>
          <a:p>
            <a:pPr algn="ctr"/>
            <a:r>
              <a:rPr lang="es-CO" sz="3600" dirty="0">
                <a:solidFill>
                  <a:schemeClr val="bg1"/>
                </a:solidFill>
                <a:latin typeface="Century Gothic" panose="020B0502020202020204" pitchFamily="34" charset="0"/>
              </a:rPr>
              <a:t/>
            </a:r>
            <a:br>
              <a:rPr lang="es-CO" sz="3600" dirty="0">
                <a:solidFill>
                  <a:schemeClr val="bg1"/>
                </a:solidFill>
                <a:latin typeface="Century Gothic" panose="020B0502020202020204" pitchFamily="34" charset="0"/>
              </a:rPr>
            </a:br>
            <a:endParaRPr lang="es-ES" sz="3600" dirty="0">
              <a:solidFill>
                <a:schemeClr val="bg1"/>
              </a:solidFill>
              <a:latin typeface="Century Gothic" panose="020B0502020202020204" pitchFamily="34" charset="0"/>
            </a:endParaRPr>
          </a:p>
        </p:txBody>
      </p:sp>
      <p:sp>
        <p:nvSpPr>
          <p:cNvPr id="5" name="CuadroTexto 4"/>
          <p:cNvSpPr txBox="1"/>
          <p:nvPr/>
        </p:nvSpPr>
        <p:spPr>
          <a:xfrm>
            <a:off x="406751" y="262759"/>
            <a:ext cx="11378498" cy="769441"/>
          </a:xfrm>
          <a:prstGeom prst="rect">
            <a:avLst/>
          </a:prstGeom>
          <a:noFill/>
        </p:spPr>
        <p:txBody>
          <a:bodyPr wrap="square" rtlCol="0">
            <a:spAutoFit/>
          </a:bodyPr>
          <a:lstStyle/>
          <a:p>
            <a:pPr algn="just"/>
            <a:r>
              <a:rPr lang="es-ES_tradnl" sz="4400" b="1" dirty="0" smtClean="0">
                <a:solidFill>
                  <a:schemeClr val="bg1"/>
                </a:solidFill>
                <a:latin typeface="Candara" charset="0"/>
                <a:ea typeface="Candara" charset="0"/>
                <a:cs typeface="Candara" charset="0"/>
              </a:rPr>
              <a:t>16. ÉNFASIS EN LA INTELIGENCIA ESPIRITUAL</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406751" y="5042118"/>
            <a:ext cx="11378499" cy="1815882"/>
          </a:xfrm>
          <a:prstGeom prst="rect">
            <a:avLst/>
          </a:prstGeom>
          <a:noFill/>
        </p:spPr>
        <p:txBody>
          <a:bodyPr wrap="square" rtlCol="0">
            <a:spAutoFit/>
          </a:bodyPr>
          <a:lstStyle/>
          <a:p>
            <a:pPr algn="just"/>
            <a:r>
              <a:rPr lang="es-CO" sz="2800" dirty="0" smtClean="0">
                <a:solidFill>
                  <a:schemeClr val="bg1"/>
                </a:solidFill>
                <a:latin typeface="Candara" charset="0"/>
                <a:ea typeface="Candara" charset="0"/>
                <a:cs typeface="Candara" charset="0"/>
              </a:rPr>
              <a:t>Una escuela que forma en la capacidad para tomar distancia, para enfrentarse a la pregunta del sentido de la existencia, para maravillarse ante la realidad, valorar sus actos, analizar su propio sistema de creencias, valores e ideales, sentirse parte de un Todo.</a:t>
            </a:r>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187879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cursosdeveranopozuelo.es/wp-content/uploads/2015/05/4.jpg"/>
          <p:cNvPicPr>
            <a:picLocks noChangeAspect="1" noChangeArrowheads="1"/>
          </p:cNvPicPr>
          <p:nvPr/>
        </p:nvPicPr>
        <p:blipFill rotWithShape="1">
          <a:blip r:embed="rId2">
            <a:extLst>
              <a:ext uri="{28A0092B-C50C-407E-A947-70E740481C1C}">
                <a14:useLocalDpi xmlns:a14="http://schemas.microsoft.com/office/drawing/2010/main" val="0"/>
              </a:ext>
            </a:extLst>
          </a:blip>
          <a:srcRect b="1562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24714"/>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eaLnBrk="0" fontAlgn="base" hangingPunct="0">
              <a:spcBef>
                <a:spcPct val="0"/>
              </a:spcBef>
              <a:spcAft>
                <a:spcPct val="0"/>
              </a:spcAft>
            </a:pPr>
            <a:endParaRPr lang="es-ES" altLang="es-ES_tradnl" sz="2200" dirty="0">
              <a:solidFill>
                <a:srgbClr val="77933C"/>
              </a:solidFill>
              <a:latin typeface="Candara" charset="0"/>
              <a:ea typeface="ＭＳ Ｐゴシック" charset="-128"/>
            </a:endParaRPr>
          </a:p>
        </p:txBody>
      </p:sp>
      <p:sp>
        <p:nvSpPr>
          <p:cNvPr id="5" name="CuadroTexto 4"/>
          <p:cNvSpPr txBox="1"/>
          <p:nvPr/>
        </p:nvSpPr>
        <p:spPr>
          <a:xfrm>
            <a:off x="406751" y="262759"/>
            <a:ext cx="11378498" cy="1446550"/>
          </a:xfrm>
          <a:prstGeom prst="rect">
            <a:avLst/>
          </a:prstGeom>
          <a:noFill/>
        </p:spPr>
        <p:txBody>
          <a:bodyPr wrap="square" rtlCol="0">
            <a:spAutoFit/>
          </a:bodyPr>
          <a:lstStyle/>
          <a:p>
            <a:pPr algn="just"/>
            <a:r>
              <a:rPr lang="es-ES_tradnl" sz="4400" b="1" dirty="0" smtClean="0">
                <a:solidFill>
                  <a:schemeClr val="bg1"/>
                </a:solidFill>
                <a:latin typeface="Candara" charset="0"/>
                <a:ea typeface="Candara" charset="0"/>
                <a:cs typeface="Candara" charset="0"/>
              </a:rPr>
              <a:t>17. CON UNA PROPUESTA DE PASTORAL INTEGRAL</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266074" y="4443103"/>
            <a:ext cx="11519175" cy="2677656"/>
          </a:xfrm>
          <a:prstGeom prst="rect">
            <a:avLst/>
          </a:prstGeom>
          <a:noFill/>
        </p:spPr>
        <p:txBody>
          <a:bodyPr wrap="square" rtlCol="0">
            <a:spAutoFit/>
          </a:bodyPr>
          <a:lstStyle/>
          <a:p>
            <a:pPr algn="just"/>
            <a:r>
              <a:rPr lang="es-ES" altLang="es-ES_tradnl" sz="2800" dirty="0">
                <a:solidFill>
                  <a:schemeClr val="bg1"/>
                </a:solidFill>
                <a:latin typeface="Candara" charset="0"/>
              </a:rPr>
              <a:t>La pastoral educativa es siempre una acción planificada, esto es, que partiendo de un discernimiento participativo sobre la situación presente, en tensión con los desafíos del Reino de Dios, busca racionalmente responder mediante diversas acciones que promuevan la humanización y dignificación de todas las personas que integran la institución.</a:t>
            </a:r>
          </a:p>
          <a:p>
            <a:pPr algn="just"/>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40875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26142" b="36034"/>
          <a:stretch/>
        </p:blipFill>
        <p:spPr>
          <a:xfrm>
            <a:off x="0" y="-76200"/>
            <a:ext cx="12192000" cy="6934200"/>
          </a:xfrm>
          <a:prstGeom prst="rect">
            <a:avLst/>
          </a:prstGeom>
        </p:spPr>
      </p:pic>
      <p:sp>
        <p:nvSpPr>
          <p:cNvPr id="3" name="Rectángulo 2"/>
          <p:cNvSpPr/>
          <p:nvPr/>
        </p:nvSpPr>
        <p:spPr>
          <a:xfrm>
            <a:off x="0" y="-50457"/>
            <a:ext cx="12192000" cy="6882714"/>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CuadroTexto 7"/>
          <p:cNvSpPr txBox="1"/>
          <p:nvPr/>
        </p:nvSpPr>
        <p:spPr>
          <a:xfrm>
            <a:off x="406751" y="262759"/>
            <a:ext cx="11378498" cy="1446550"/>
          </a:xfrm>
          <a:prstGeom prst="rect">
            <a:avLst/>
          </a:prstGeom>
          <a:noFill/>
        </p:spPr>
        <p:txBody>
          <a:bodyPr wrap="square" rtlCol="0">
            <a:spAutoFit/>
          </a:bodyPr>
          <a:lstStyle/>
          <a:p>
            <a:pPr algn="just"/>
            <a:r>
              <a:rPr lang="es-ES_tradnl" sz="4400" b="1" dirty="0" smtClean="0">
                <a:solidFill>
                  <a:schemeClr val="bg1"/>
                </a:solidFill>
                <a:latin typeface="Candara" charset="0"/>
                <a:ea typeface="Candara" charset="0"/>
                <a:cs typeface="Candara" charset="0"/>
              </a:rPr>
              <a:t>18. UNA ESCUELA SIGNIFICATIVAMENTE CRISTIANA </a:t>
            </a:r>
          </a:p>
        </p:txBody>
      </p:sp>
      <p:sp>
        <p:nvSpPr>
          <p:cNvPr id="9" name="CuadroTexto 8"/>
          <p:cNvSpPr txBox="1"/>
          <p:nvPr/>
        </p:nvSpPr>
        <p:spPr>
          <a:xfrm>
            <a:off x="406750" y="5576690"/>
            <a:ext cx="11378499" cy="954107"/>
          </a:xfrm>
          <a:prstGeom prst="rect">
            <a:avLst/>
          </a:prstGeom>
          <a:noFill/>
        </p:spPr>
        <p:txBody>
          <a:bodyPr wrap="square" rtlCol="0">
            <a:spAutoFit/>
          </a:bodyPr>
          <a:lstStyle/>
          <a:p>
            <a:pPr algn="just"/>
            <a:r>
              <a:rPr lang="es-CO" sz="2800" dirty="0" smtClean="0">
                <a:solidFill>
                  <a:schemeClr val="bg1"/>
                </a:solidFill>
                <a:latin typeface="Candara" charset="0"/>
                <a:ea typeface="Candara" charset="0"/>
                <a:cs typeface="Candara" charset="0"/>
              </a:rPr>
              <a:t>Nuestro aporte específicamente crisiano es una educación que testimonie y realice otra forma de ser humanos. Otra humanidad posible</a:t>
            </a:r>
            <a:r>
              <a:rPr lang="mr-IN" sz="2800" dirty="0" smtClean="0">
                <a:solidFill>
                  <a:schemeClr val="bg1"/>
                </a:solidFill>
                <a:latin typeface="Candara" charset="0"/>
                <a:ea typeface="Candara" charset="0"/>
                <a:cs typeface="Candara" charset="0"/>
              </a:rPr>
              <a:t>…</a:t>
            </a:r>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2869274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trips(down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linds(horizontal)">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ytimg.com/vi/mclTA0BE-0g/maxresdefault.jpg"/>
          <p:cNvPicPr>
            <a:picLocks noChangeAspect="1" noChangeArrowheads="1"/>
          </p:cNvPicPr>
          <p:nvPr/>
        </p:nvPicPr>
        <p:blipFill rotWithShape="1">
          <a:blip r:embed="rId2">
            <a:extLst>
              <a:ext uri="{28A0092B-C50C-407E-A947-70E740481C1C}">
                <a14:useLocalDpi xmlns:a14="http://schemas.microsoft.com/office/drawing/2010/main" val="0"/>
              </a:ext>
            </a:extLst>
          </a:blip>
          <a:srcRect l="7947" t="21597" r="-1" b="936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 name="CuadroTexto 1"/>
          <p:cNvSpPr txBox="1"/>
          <p:nvPr/>
        </p:nvSpPr>
        <p:spPr>
          <a:xfrm>
            <a:off x="515007" y="262759"/>
            <a:ext cx="7725103" cy="769441"/>
          </a:xfrm>
          <a:prstGeom prst="rect">
            <a:avLst/>
          </a:prstGeom>
          <a:noFill/>
        </p:spPr>
        <p:txBody>
          <a:bodyPr wrap="square" rtlCol="0">
            <a:spAutoFit/>
          </a:bodyPr>
          <a:lstStyle/>
          <a:p>
            <a:r>
              <a:rPr lang="es-ES_tradnl" sz="4400" b="1" dirty="0" smtClean="0">
                <a:solidFill>
                  <a:schemeClr val="bg1"/>
                </a:solidFill>
                <a:latin typeface="Candara" charset="0"/>
                <a:ea typeface="Candara" charset="0"/>
                <a:cs typeface="Candara" charset="0"/>
              </a:rPr>
              <a:t>1. EVANGELIZADORA</a:t>
            </a:r>
            <a:endParaRPr lang="es-ES_tradnl" sz="4400" b="1" dirty="0">
              <a:solidFill>
                <a:schemeClr val="bg1"/>
              </a:solidFill>
              <a:latin typeface="Candara" charset="0"/>
              <a:ea typeface="Candara" charset="0"/>
              <a:cs typeface="Candara" charset="0"/>
            </a:endParaRPr>
          </a:p>
        </p:txBody>
      </p:sp>
      <p:sp>
        <p:nvSpPr>
          <p:cNvPr id="3" name="CuadroTexto 2"/>
          <p:cNvSpPr txBox="1"/>
          <p:nvPr/>
        </p:nvSpPr>
        <p:spPr>
          <a:xfrm>
            <a:off x="365761" y="5423338"/>
            <a:ext cx="11595012" cy="1384995"/>
          </a:xfrm>
          <a:prstGeom prst="rect">
            <a:avLst/>
          </a:prstGeom>
          <a:noFill/>
        </p:spPr>
        <p:txBody>
          <a:bodyPr wrap="square" rtlCol="0">
            <a:spAutoFit/>
          </a:bodyPr>
          <a:lstStyle/>
          <a:p>
            <a:pPr algn="just"/>
            <a:r>
              <a:rPr lang="es-CO" sz="2800" dirty="0">
                <a:solidFill>
                  <a:schemeClr val="bg1"/>
                </a:solidFill>
                <a:latin typeface="Candara" charset="0"/>
                <a:ea typeface="Candara" charset="0"/>
                <a:cs typeface="Candara" charset="0"/>
              </a:rPr>
              <a:t>Una escuela evangelizadora que ayuda a sus alumnos a hacer proyectos vitales fuertes para ser personas competentes, conscientes, compasivas y comprometidas.</a:t>
            </a:r>
          </a:p>
        </p:txBody>
      </p:sp>
    </p:spTree>
    <p:extLst>
      <p:ext uri="{BB962C8B-B14F-4D97-AF65-F5344CB8AC3E}">
        <p14:creationId xmlns:p14="http://schemas.microsoft.com/office/powerpoint/2010/main" val="224786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strips(down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www.timeshighereducation.com/sites/default/files/shutterstock_9645125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490" b="9134"/>
          <a:stretch/>
        </p:blipFill>
        <p:spPr bwMode="auto">
          <a:xfrm>
            <a:off x="0"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p:cNvSpPr txBox="1"/>
          <p:nvPr/>
        </p:nvSpPr>
        <p:spPr>
          <a:xfrm>
            <a:off x="266073" y="4999914"/>
            <a:ext cx="11378499" cy="1815882"/>
          </a:xfrm>
          <a:prstGeom prst="rect">
            <a:avLst/>
          </a:prstGeom>
          <a:noFill/>
        </p:spPr>
        <p:txBody>
          <a:bodyPr wrap="square" rtlCol="0">
            <a:spAutoFit/>
          </a:bodyPr>
          <a:lstStyle/>
          <a:p>
            <a:pPr algn="just"/>
            <a:r>
              <a:rPr lang="es-CO" sz="2800" b="1" dirty="0" smtClean="0">
                <a:solidFill>
                  <a:schemeClr val="bg1"/>
                </a:solidFill>
                <a:latin typeface="Candara" charset="0"/>
                <a:ea typeface="Candara" charset="0"/>
                <a:cs typeface="Candara" charset="0"/>
              </a:rPr>
              <a:t>ELABORACIÓN DE DIAPOSITIVAS</a:t>
            </a:r>
            <a:r>
              <a:rPr lang="es-CO" sz="2800" dirty="0" smtClean="0">
                <a:solidFill>
                  <a:schemeClr val="bg1"/>
                </a:solidFill>
                <a:latin typeface="Candara" charset="0"/>
                <a:ea typeface="Candara" charset="0"/>
                <a:cs typeface="Candara" charset="0"/>
              </a:rPr>
              <a:t>:</a:t>
            </a:r>
          </a:p>
          <a:p>
            <a:pPr algn="just"/>
            <a:r>
              <a:rPr lang="es-CO" sz="2800" dirty="0" smtClean="0">
                <a:solidFill>
                  <a:schemeClr val="bg1"/>
                </a:solidFill>
                <a:latin typeface="Candara" charset="0"/>
                <a:ea typeface="Candara" charset="0"/>
                <a:cs typeface="Candara" charset="0"/>
              </a:rPr>
              <a:t>Oscar A. Pérez Sayago</a:t>
            </a:r>
          </a:p>
          <a:p>
            <a:pPr algn="just"/>
            <a:r>
              <a:rPr lang="es-CO" sz="2800" dirty="0" smtClean="0">
                <a:solidFill>
                  <a:schemeClr val="bg1"/>
                </a:solidFill>
                <a:latin typeface="Candara" charset="0"/>
                <a:ea typeface="Candara" charset="0"/>
                <a:cs typeface="Candara" charset="0"/>
              </a:rPr>
              <a:t>Secretario General</a:t>
            </a:r>
          </a:p>
          <a:p>
            <a:pPr algn="just"/>
            <a:r>
              <a:rPr lang="es-CO" sz="2800" dirty="0" smtClean="0">
                <a:solidFill>
                  <a:schemeClr val="bg1"/>
                </a:solidFill>
                <a:latin typeface="Candara" charset="0"/>
                <a:ea typeface="Candara" charset="0"/>
                <a:cs typeface="Candara" charset="0"/>
              </a:rPr>
              <a:t>Confederación Interamericana de Educación Católica - CIEC</a:t>
            </a:r>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677666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4" name="Imagen 3"/>
          <p:cNvPicPr>
            <a:picLocks noChangeAspect="1"/>
          </p:cNvPicPr>
          <p:nvPr/>
        </p:nvPicPr>
        <p:blipFill>
          <a:blip r:embed="rId2"/>
          <a:stretch>
            <a:fillRect/>
          </a:stretch>
        </p:blipFill>
        <p:spPr>
          <a:xfrm>
            <a:off x="0" y="0"/>
            <a:ext cx="12192000" cy="6858000"/>
          </a:xfrm>
          <a:prstGeom prst="rect">
            <a:avLst/>
          </a:prstGeom>
        </p:spPr>
      </p:pic>
      <p:sp>
        <p:nvSpPr>
          <p:cNvPr id="5" name="CuadroTexto 4"/>
          <p:cNvSpPr txBox="1"/>
          <p:nvPr/>
        </p:nvSpPr>
        <p:spPr>
          <a:xfrm>
            <a:off x="515007" y="262759"/>
            <a:ext cx="7725103" cy="769441"/>
          </a:xfrm>
          <a:prstGeom prst="rect">
            <a:avLst/>
          </a:prstGeom>
          <a:noFill/>
        </p:spPr>
        <p:txBody>
          <a:bodyPr wrap="square" rtlCol="0">
            <a:spAutoFit/>
          </a:bodyPr>
          <a:lstStyle/>
          <a:p>
            <a:r>
              <a:rPr lang="es-ES_tradnl" sz="4400" b="1" dirty="0" smtClean="0">
                <a:solidFill>
                  <a:schemeClr val="bg1"/>
                </a:solidFill>
                <a:latin typeface="Candara" charset="0"/>
                <a:ea typeface="Candara" charset="0"/>
                <a:cs typeface="Candara" charset="0"/>
              </a:rPr>
              <a:t>2. HUMANISTA</a:t>
            </a:r>
            <a:endParaRPr lang="es-ES_tradnl" sz="4400" b="1" dirty="0">
              <a:solidFill>
                <a:schemeClr val="bg1"/>
              </a:solidFill>
              <a:latin typeface="Candara" charset="0"/>
              <a:ea typeface="Candara" charset="0"/>
              <a:cs typeface="Candara" charset="0"/>
            </a:endParaRPr>
          </a:p>
        </p:txBody>
      </p:sp>
      <p:sp>
        <p:nvSpPr>
          <p:cNvPr id="7" name="CuadroTexto 6"/>
          <p:cNvSpPr txBox="1"/>
          <p:nvPr/>
        </p:nvSpPr>
        <p:spPr>
          <a:xfrm>
            <a:off x="515007" y="1033349"/>
            <a:ext cx="11595012" cy="523220"/>
          </a:xfrm>
          <a:prstGeom prst="rect">
            <a:avLst/>
          </a:prstGeom>
          <a:noFill/>
        </p:spPr>
        <p:txBody>
          <a:bodyPr wrap="square" rtlCol="0">
            <a:spAutoFit/>
          </a:bodyPr>
          <a:lstStyle/>
          <a:p>
            <a:pPr algn="just"/>
            <a:r>
              <a:rPr lang="es-CO" sz="2800" dirty="0" smtClean="0">
                <a:solidFill>
                  <a:schemeClr val="bg1"/>
                </a:solidFill>
                <a:latin typeface="Candara" charset="0"/>
                <a:ea typeface="Candara" charset="0"/>
                <a:cs typeface="Candara" charset="0"/>
              </a:rPr>
              <a:t>Desarrollamos las inteligencias múltiples y el trabajo por competencias. </a:t>
            </a:r>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162350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illiamcrossacademy.files.wordpress.com/2015/09/adobestock_72144070.jpg"/>
          <p:cNvPicPr>
            <a:picLocks noChangeAspect="1" noChangeArrowheads="1"/>
          </p:cNvPicPr>
          <p:nvPr/>
        </p:nvPicPr>
        <p:blipFill rotWithShape="1">
          <a:blip r:embed="rId2">
            <a:extLst>
              <a:ext uri="{28A0092B-C50C-407E-A947-70E740481C1C}">
                <a14:useLocalDpi xmlns:a14="http://schemas.microsoft.com/office/drawing/2010/main" val="0"/>
              </a:ext>
            </a:extLst>
          </a:blip>
          <a:srcRect t="3484" b="15469"/>
          <a:stretch/>
        </p:blipFill>
        <p:spPr bwMode="auto">
          <a:xfrm>
            <a:off x="0" y="-83127"/>
            <a:ext cx="12192000" cy="6943241"/>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p:cNvSpPr/>
          <p:nvPr/>
        </p:nvSpPr>
        <p:spPr>
          <a:xfrm>
            <a:off x="0" y="-24714"/>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p:cNvSpPr txBox="1"/>
          <p:nvPr/>
        </p:nvSpPr>
        <p:spPr>
          <a:xfrm>
            <a:off x="406751" y="262759"/>
            <a:ext cx="7833360" cy="769441"/>
          </a:xfrm>
          <a:prstGeom prst="rect">
            <a:avLst/>
          </a:prstGeom>
          <a:noFill/>
        </p:spPr>
        <p:txBody>
          <a:bodyPr wrap="square" rtlCol="0">
            <a:spAutoFit/>
          </a:bodyPr>
          <a:lstStyle/>
          <a:p>
            <a:r>
              <a:rPr lang="es-ES_tradnl" sz="4400" b="1" dirty="0" smtClean="0">
                <a:solidFill>
                  <a:schemeClr val="bg1"/>
                </a:solidFill>
                <a:latin typeface="Candara" charset="0"/>
                <a:ea typeface="Candara" charset="0"/>
                <a:cs typeface="Candara" charset="0"/>
              </a:rPr>
              <a:t>3. DEL SIGLO XXI</a:t>
            </a:r>
            <a:endParaRPr lang="es-ES_tradnl" sz="4400" b="1" dirty="0">
              <a:solidFill>
                <a:schemeClr val="bg1"/>
              </a:solidFill>
              <a:latin typeface="Candara" charset="0"/>
              <a:ea typeface="Candara" charset="0"/>
              <a:cs typeface="Candara" charset="0"/>
            </a:endParaRPr>
          </a:p>
        </p:txBody>
      </p:sp>
      <p:sp>
        <p:nvSpPr>
          <p:cNvPr id="10" name="CuadroTexto 9"/>
          <p:cNvSpPr txBox="1"/>
          <p:nvPr/>
        </p:nvSpPr>
        <p:spPr>
          <a:xfrm>
            <a:off x="406750" y="1221277"/>
            <a:ext cx="11378499" cy="1815882"/>
          </a:xfrm>
          <a:prstGeom prst="rect">
            <a:avLst/>
          </a:prstGeom>
          <a:noFill/>
        </p:spPr>
        <p:txBody>
          <a:bodyPr wrap="square" rtlCol="0">
            <a:spAutoFit/>
          </a:bodyPr>
          <a:lstStyle/>
          <a:p>
            <a:pPr algn="just"/>
            <a:r>
              <a:rPr lang="es-CO" sz="2800" dirty="0">
                <a:solidFill>
                  <a:schemeClr val="bg1"/>
                </a:solidFill>
                <a:latin typeface="Candara" charset="0"/>
                <a:ea typeface="Candara" charset="0"/>
                <a:cs typeface="Candara" charset="0"/>
              </a:rPr>
              <a:t>Conscientes de que la sociedad del siglo XXI es diferente de la del siglo XX. Ponemos </a:t>
            </a:r>
            <a:r>
              <a:rPr lang="es-CO" sz="2800" dirty="0" smtClean="0">
                <a:solidFill>
                  <a:schemeClr val="bg1"/>
                </a:solidFill>
                <a:latin typeface="Candara" charset="0"/>
                <a:ea typeface="Candara" charset="0"/>
                <a:cs typeface="Candara" charset="0"/>
              </a:rPr>
              <a:t>al estudiante </a:t>
            </a:r>
            <a:r>
              <a:rPr lang="es-CO" sz="2800" dirty="0">
                <a:solidFill>
                  <a:schemeClr val="bg1"/>
                </a:solidFill>
                <a:latin typeface="Candara" charset="0"/>
                <a:ea typeface="Candara" charset="0"/>
                <a:cs typeface="Candara" charset="0"/>
              </a:rPr>
              <a:t>en el centro del proceso de </a:t>
            </a:r>
            <a:r>
              <a:rPr lang="es-CO" sz="2800" dirty="0" smtClean="0">
                <a:solidFill>
                  <a:schemeClr val="bg1"/>
                </a:solidFill>
                <a:latin typeface="Candara" charset="0"/>
                <a:ea typeface="Candara" charset="0"/>
                <a:cs typeface="Candara" charset="0"/>
              </a:rPr>
              <a:t>enseñanza -  </a:t>
            </a:r>
            <a:r>
              <a:rPr lang="es-CO" sz="2800" dirty="0">
                <a:solidFill>
                  <a:schemeClr val="bg1"/>
                </a:solidFill>
                <a:latin typeface="Candara" charset="0"/>
                <a:ea typeface="Candara" charset="0"/>
                <a:cs typeface="Candara" charset="0"/>
              </a:rPr>
              <a:t>aprendizaje, para integrar conocimiento y saber de una manera mucho más experiencial.</a:t>
            </a:r>
          </a:p>
        </p:txBody>
      </p:sp>
    </p:spTree>
    <p:extLst>
      <p:ext uri="{BB962C8B-B14F-4D97-AF65-F5344CB8AC3E}">
        <p14:creationId xmlns:p14="http://schemas.microsoft.com/office/powerpoint/2010/main" val="1958256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strips(down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static.pexels.com/photos/6972/summer-office-student-work.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084" b="8542"/>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406751" y="262759"/>
            <a:ext cx="11378498" cy="769441"/>
          </a:xfrm>
          <a:prstGeom prst="rect">
            <a:avLst/>
          </a:prstGeom>
          <a:noFill/>
        </p:spPr>
        <p:txBody>
          <a:bodyPr wrap="square" rtlCol="0">
            <a:spAutoFit/>
          </a:bodyPr>
          <a:lstStyle/>
          <a:p>
            <a:r>
              <a:rPr lang="es-ES_tradnl" sz="4400" b="1" dirty="0" smtClean="0">
                <a:solidFill>
                  <a:schemeClr val="bg1"/>
                </a:solidFill>
                <a:latin typeface="Candara" charset="0"/>
                <a:ea typeface="Candara" charset="0"/>
                <a:cs typeface="Candara" charset="0"/>
              </a:rPr>
              <a:t>4. CON UN NUEVO MODELO PEDAGÓGICO</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406750" y="5337539"/>
            <a:ext cx="11378499" cy="1384995"/>
          </a:xfrm>
          <a:prstGeom prst="rect">
            <a:avLst/>
          </a:prstGeom>
          <a:noFill/>
        </p:spPr>
        <p:txBody>
          <a:bodyPr wrap="square" rtlCol="0">
            <a:spAutoFit/>
          </a:bodyPr>
          <a:lstStyle/>
          <a:p>
            <a:pPr algn="just"/>
            <a:r>
              <a:rPr lang="es-CO" sz="2800" dirty="0" smtClean="0">
                <a:solidFill>
                  <a:schemeClr val="bg1"/>
                </a:solidFill>
                <a:latin typeface="Candara" charset="0"/>
                <a:ea typeface="Candara" charset="0"/>
                <a:cs typeface="Candara" charset="0"/>
              </a:rPr>
              <a:t>Basado </a:t>
            </a:r>
            <a:r>
              <a:rPr lang="es-CO" sz="2800" dirty="0">
                <a:solidFill>
                  <a:schemeClr val="bg1"/>
                </a:solidFill>
                <a:latin typeface="Candara" charset="0"/>
                <a:ea typeface="Candara" charset="0"/>
                <a:cs typeface="Candara" charset="0"/>
              </a:rPr>
              <a:t>en la esencia de la pedagogía personalizada, los elementos fundamentales de la pedagogía del aprendizaje y recientes aportaciones de la </a:t>
            </a:r>
            <a:r>
              <a:rPr lang="es-CO" sz="2800">
                <a:solidFill>
                  <a:schemeClr val="bg1"/>
                </a:solidFill>
                <a:latin typeface="Candara" charset="0"/>
                <a:ea typeface="Candara" charset="0"/>
                <a:cs typeface="Candara" charset="0"/>
              </a:rPr>
              <a:t>neurociencia</a:t>
            </a:r>
            <a:r>
              <a:rPr lang="es-CO" sz="2800" smtClean="0">
                <a:solidFill>
                  <a:schemeClr val="bg1"/>
                </a:solidFill>
                <a:latin typeface="Candara" charset="0"/>
                <a:ea typeface="Candara" charset="0"/>
                <a:cs typeface="Candara" charset="0"/>
              </a:rPr>
              <a:t>.</a:t>
            </a:r>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269916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delphosstjohns.org/wp-content/uploads/2014/03/IMG_738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625"/>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406751" y="262759"/>
            <a:ext cx="11378498" cy="769441"/>
          </a:xfrm>
          <a:prstGeom prst="rect">
            <a:avLst/>
          </a:prstGeom>
          <a:noFill/>
        </p:spPr>
        <p:txBody>
          <a:bodyPr wrap="square" rtlCol="0">
            <a:spAutoFit/>
          </a:bodyPr>
          <a:lstStyle/>
          <a:p>
            <a:r>
              <a:rPr lang="es-ES_tradnl" sz="4400" b="1" dirty="0" smtClean="0">
                <a:solidFill>
                  <a:schemeClr val="bg1"/>
                </a:solidFill>
                <a:latin typeface="Candara" charset="0"/>
                <a:ea typeface="Candara" charset="0"/>
                <a:cs typeface="Candara" charset="0"/>
              </a:rPr>
              <a:t>5. APOYO A LOS EDUCADORES</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406750" y="5337539"/>
            <a:ext cx="11378499" cy="1815882"/>
          </a:xfrm>
          <a:prstGeom prst="rect">
            <a:avLst/>
          </a:prstGeom>
          <a:noFill/>
        </p:spPr>
        <p:txBody>
          <a:bodyPr wrap="square" rtlCol="0">
            <a:spAutoFit/>
          </a:bodyPr>
          <a:lstStyle/>
          <a:p>
            <a:pPr algn="just"/>
            <a:r>
              <a:rPr lang="es-CO" sz="2800" dirty="0" smtClean="0">
                <a:solidFill>
                  <a:schemeClr val="bg1"/>
                </a:solidFill>
                <a:latin typeface="Candara" charset="0"/>
                <a:ea typeface="Candara" charset="0"/>
                <a:cs typeface="Candara" charset="0"/>
              </a:rPr>
              <a:t>Una </a:t>
            </a:r>
            <a:r>
              <a:rPr lang="es-CO" sz="2800" dirty="0">
                <a:solidFill>
                  <a:schemeClr val="bg1"/>
                </a:solidFill>
                <a:latin typeface="Candara" charset="0"/>
                <a:ea typeface="Candara" charset="0"/>
                <a:cs typeface="Candara" charset="0"/>
              </a:rPr>
              <a:t>escuela que da soporte, acompañamiento, formación y puesta en marcha de un itinerario profesional, el desarrollo humano y profesional de sus educadores.</a:t>
            </a:r>
          </a:p>
          <a:p>
            <a:pPr algn="just"/>
            <a:endParaRPr lang="es-CO" sz="2800" dirty="0">
              <a:solidFill>
                <a:schemeClr val="bg1"/>
              </a:solidFill>
              <a:latin typeface="Candara" charset="0"/>
              <a:ea typeface="Candara" charset="0"/>
              <a:cs typeface="Candara" charset="0"/>
            </a:endParaRPr>
          </a:p>
        </p:txBody>
      </p:sp>
    </p:spTree>
    <p:extLst>
      <p:ext uri="{BB962C8B-B14F-4D97-AF65-F5344CB8AC3E}">
        <p14:creationId xmlns:p14="http://schemas.microsoft.com/office/powerpoint/2010/main" val="1288798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www.winnipegsd.ca/schools/Pinkham/Programs/i-love-to-read-week/PublishingImages/len%20udow.jpg"/>
          <p:cNvPicPr>
            <a:picLocks noChangeAspect="1" noChangeArrowheads="1"/>
          </p:cNvPicPr>
          <p:nvPr/>
        </p:nvPicPr>
        <p:blipFill rotWithShape="1">
          <a:blip r:embed="rId2">
            <a:extLst>
              <a:ext uri="{28A0092B-C50C-407E-A947-70E740481C1C}">
                <a14:useLocalDpi xmlns:a14="http://schemas.microsoft.com/office/drawing/2010/main" val="0"/>
              </a:ext>
            </a:extLst>
          </a:blip>
          <a:srcRect t="15744"/>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406751" y="262759"/>
            <a:ext cx="11378498" cy="769441"/>
          </a:xfrm>
          <a:prstGeom prst="rect">
            <a:avLst/>
          </a:prstGeom>
          <a:noFill/>
        </p:spPr>
        <p:txBody>
          <a:bodyPr wrap="square" rtlCol="0">
            <a:spAutoFit/>
          </a:bodyPr>
          <a:lstStyle/>
          <a:p>
            <a:r>
              <a:rPr lang="es-ES_tradnl" sz="4400" b="1" dirty="0" smtClean="0">
                <a:solidFill>
                  <a:schemeClr val="bg1"/>
                </a:solidFill>
                <a:latin typeface="Candara" charset="0"/>
                <a:ea typeface="Candara" charset="0"/>
                <a:cs typeface="Candara" charset="0"/>
              </a:rPr>
              <a:t>6. FISICAMENTE DIFERENTE</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406749" y="5703299"/>
            <a:ext cx="11378499" cy="954107"/>
          </a:xfrm>
          <a:prstGeom prst="rect">
            <a:avLst/>
          </a:prstGeom>
          <a:noFill/>
        </p:spPr>
        <p:txBody>
          <a:bodyPr wrap="square" rtlCol="0">
            <a:spAutoFit/>
          </a:bodyPr>
          <a:lstStyle/>
          <a:p>
            <a:pPr algn="just"/>
            <a:r>
              <a:rPr lang="es-CO" sz="2800" dirty="0">
                <a:solidFill>
                  <a:schemeClr val="bg1"/>
                </a:solidFill>
                <a:latin typeface="Candara" charset="0"/>
                <a:ea typeface="Candara" charset="0"/>
                <a:cs typeface="Candara" charset="0"/>
              </a:rPr>
              <a:t>Una escuela que va a renovar progresivamente sus espacios para adaptarlos a la nueva dinámica del nuevo modelo pedagógico.</a:t>
            </a:r>
          </a:p>
        </p:txBody>
      </p:sp>
    </p:spTree>
    <p:extLst>
      <p:ext uri="{BB962C8B-B14F-4D97-AF65-F5344CB8AC3E}">
        <p14:creationId xmlns:p14="http://schemas.microsoft.com/office/powerpoint/2010/main" val="2883013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9134" b="6491"/>
          <a:stretch/>
        </p:blipFill>
        <p:spPr>
          <a:xfrm>
            <a:off x="0" y="-1"/>
            <a:ext cx="12192000" cy="6858001"/>
          </a:xfrm>
          <a:prstGeom prst="rect">
            <a:avLst/>
          </a:prstGeom>
        </p:spPr>
      </p:pic>
      <p:sp>
        <p:nvSpPr>
          <p:cNvPr id="3" name="Rectángulo 2"/>
          <p:cNvSpPr/>
          <p:nvPr/>
        </p:nvSpPr>
        <p:spPr>
          <a:xfrm>
            <a:off x="0" y="0"/>
            <a:ext cx="12192000" cy="6882714"/>
          </a:xfrm>
          <a:prstGeom prst="rect">
            <a:avLst/>
          </a:prstGeom>
          <a:solidFill>
            <a:srgbClr val="000000">
              <a:alpha val="3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406751" y="262759"/>
            <a:ext cx="11378498" cy="769441"/>
          </a:xfrm>
          <a:prstGeom prst="rect">
            <a:avLst/>
          </a:prstGeom>
          <a:noFill/>
        </p:spPr>
        <p:txBody>
          <a:bodyPr wrap="square" rtlCol="0">
            <a:spAutoFit/>
          </a:bodyPr>
          <a:lstStyle/>
          <a:p>
            <a:r>
              <a:rPr lang="es-ES_tradnl" sz="4400" b="1" dirty="0" smtClean="0">
                <a:solidFill>
                  <a:schemeClr val="bg1"/>
                </a:solidFill>
                <a:latin typeface="Candara" charset="0"/>
                <a:ea typeface="Candara" charset="0"/>
                <a:cs typeface="Candara" charset="0"/>
              </a:rPr>
              <a:t>7. UN PATIO EDUCATIVO</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406751" y="5042118"/>
            <a:ext cx="11378499" cy="1815882"/>
          </a:xfrm>
          <a:prstGeom prst="rect">
            <a:avLst/>
          </a:prstGeom>
          <a:noFill/>
        </p:spPr>
        <p:txBody>
          <a:bodyPr wrap="square" rtlCol="0">
            <a:spAutoFit/>
          </a:bodyPr>
          <a:lstStyle/>
          <a:p>
            <a:pPr algn="just"/>
            <a:r>
              <a:rPr lang="es-CO" sz="2800" dirty="0">
                <a:solidFill>
                  <a:schemeClr val="bg1"/>
                </a:solidFill>
                <a:latin typeface="Candara" charset="0"/>
                <a:ea typeface="Candara" charset="0"/>
                <a:cs typeface="Candara" charset="0"/>
              </a:rPr>
              <a:t>Los patios se consideran también espacios educativos y se irán convirtiendo en espacios agradables para la relación, convivencia y juego. Ayudarán también al intercambio entre los Colegio de la ciudad y a algún aprovechamiento económico. </a:t>
            </a:r>
          </a:p>
        </p:txBody>
      </p:sp>
    </p:spTree>
    <p:extLst>
      <p:ext uri="{BB962C8B-B14F-4D97-AF65-F5344CB8AC3E}">
        <p14:creationId xmlns:p14="http://schemas.microsoft.com/office/powerpoint/2010/main" val="2629255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srcRect t="13574"/>
          <a:stretch/>
        </p:blipFill>
        <p:spPr>
          <a:xfrm>
            <a:off x="0" y="0"/>
            <a:ext cx="12192000" cy="6858000"/>
          </a:xfrm>
          <a:prstGeom prst="rect">
            <a:avLst/>
          </a:prstGeom>
        </p:spPr>
      </p:pic>
      <p:sp>
        <p:nvSpPr>
          <p:cNvPr id="3" name="Rectángulo 2"/>
          <p:cNvSpPr/>
          <p:nvPr/>
        </p:nvSpPr>
        <p:spPr>
          <a:xfrm>
            <a:off x="-21809" y="-24714"/>
            <a:ext cx="12192000" cy="6882714"/>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p:cNvSpPr txBox="1"/>
          <p:nvPr/>
        </p:nvSpPr>
        <p:spPr>
          <a:xfrm>
            <a:off x="406751" y="262759"/>
            <a:ext cx="11378498" cy="769441"/>
          </a:xfrm>
          <a:prstGeom prst="rect">
            <a:avLst/>
          </a:prstGeom>
          <a:noFill/>
        </p:spPr>
        <p:txBody>
          <a:bodyPr wrap="square" rtlCol="0">
            <a:spAutoFit/>
          </a:bodyPr>
          <a:lstStyle/>
          <a:p>
            <a:r>
              <a:rPr lang="es-ES_tradnl" sz="4400" b="1" dirty="0" smtClean="0">
                <a:solidFill>
                  <a:schemeClr val="bg1"/>
                </a:solidFill>
                <a:latin typeface="Candara" charset="0"/>
                <a:ea typeface="Candara" charset="0"/>
                <a:cs typeface="Candara" charset="0"/>
              </a:rPr>
              <a:t>8. NUEVO MODELO ORGANIZATIVO</a:t>
            </a:r>
            <a:endParaRPr lang="es-ES_tradnl" sz="4400" b="1" dirty="0">
              <a:solidFill>
                <a:schemeClr val="bg1"/>
              </a:solidFill>
              <a:latin typeface="Candara" charset="0"/>
              <a:ea typeface="Candara" charset="0"/>
              <a:cs typeface="Candara" charset="0"/>
            </a:endParaRPr>
          </a:p>
        </p:txBody>
      </p:sp>
      <p:sp>
        <p:nvSpPr>
          <p:cNvPr id="6" name="CuadroTexto 5"/>
          <p:cNvSpPr txBox="1"/>
          <p:nvPr/>
        </p:nvSpPr>
        <p:spPr>
          <a:xfrm>
            <a:off x="406752" y="5042118"/>
            <a:ext cx="11378498" cy="1815882"/>
          </a:xfrm>
          <a:prstGeom prst="rect">
            <a:avLst/>
          </a:prstGeom>
          <a:noFill/>
        </p:spPr>
        <p:txBody>
          <a:bodyPr wrap="square" rtlCol="0">
            <a:spAutoFit/>
          </a:bodyPr>
          <a:lstStyle/>
          <a:p>
            <a:pPr algn="just"/>
            <a:r>
              <a:rPr lang="es-CO" sz="2800" dirty="0">
                <a:solidFill>
                  <a:schemeClr val="bg1"/>
                </a:solidFill>
                <a:latin typeface="Candara" charset="0"/>
                <a:ea typeface="Candara" charset="0"/>
                <a:cs typeface="Candara" charset="0"/>
              </a:rPr>
              <a:t>Un nuevo modelo organizativo y de gestión basado en una reorganización general de procesos, una nueva estructuración de los servicios en red, una intensificación y mejora de las herramientas informáticas para dar un mejor apoyo a los educadores. </a:t>
            </a:r>
          </a:p>
        </p:txBody>
      </p:sp>
    </p:spTree>
    <p:extLst>
      <p:ext uri="{BB962C8B-B14F-4D97-AF65-F5344CB8AC3E}">
        <p14:creationId xmlns:p14="http://schemas.microsoft.com/office/powerpoint/2010/main" val="361593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strips(down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1100</TotalTime>
  <Words>670</Words>
  <Application>Microsoft Macintosh PowerPoint</Application>
  <PresentationFormat>Panorámica</PresentationFormat>
  <Paragraphs>43</Paragraphs>
  <Slides>20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20</vt:i4>
      </vt:variant>
    </vt:vector>
  </HeadingPairs>
  <TitlesOfParts>
    <vt:vector size="27" baseType="lpstr">
      <vt:lpstr>Calibri Light</vt:lpstr>
      <vt:lpstr>Century Gothic</vt:lpstr>
      <vt:lpstr>ＭＳ Ｐゴシック</vt:lpstr>
      <vt:lpstr>Arial</vt:lpstr>
      <vt:lpstr>Calibri</vt:lpstr>
      <vt:lpstr>Candara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Oscar A. Pérez Sayago</cp:lastModifiedBy>
  <cp:revision>49</cp:revision>
  <dcterms:created xsi:type="dcterms:W3CDTF">2016-04-19T04:10:01Z</dcterms:created>
  <dcterms:modified xsi:type="dcterms:W3CDTF">2018-01-29T12:02:14Z</dcterms:modified>
</cp:coreProperties>
</file>